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embeddedFontLst>
    <p:embeddedFont>
      <p:font typeface="Proxima Nova"/>
      <p:regular r:id="rId38"/>
      <p:bold r:id="rId39"/>
      <p:italic r:id="rId40"/>
      <p:boldItalic r:id="rId41"/>
    </p:embeddedFont>
    <p:embeddedFont>
      <p:font typeface="Amatic SC"/>
      <p:regular r:id="rId42"/>
      <p:bold r:id="rId43"/>
    </p:embeddedFont>
    <p:embeddedFont>
      <p:font typeface="Source Code Pro"/>
      <p:regular r:id="rId44"/>
      <p:bold r:id="rId45"/>
      <p:italic r:id="rId46"/>
      <p:boldItalic r:id="rId47"/>
    </p:embeddedFont>
    <p:embeddedFont>
      <p:font typeface="Proxima Nova Semibold"/>
      <p:regular r:id="rId48"/>
      <p:bold r:id="rId49"/>
      <p:boldItalic r:id="rId50"/>
    </p:embeddedFont>
    <p:embeddedFont>
      <p:font typeface="Bree Serif"/>
      <p:regular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5FD5021-799B-42EF-B1DD-800A726C8702}">
  <a:tblStyle styleId="{25FD5021-799B-42EF-B1DD-800A726C87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italic.fntdata"/><Relationship Id="rId42" Type="http://schemas.openxmlformats.org/officeDocument/2006/relationships/font" Target="fonts/AmaticSC-regular.fntdata"/><Relationship Id="rId41" Type="http://schemas.openxmlformats.org/officeDocument/2006/relationships/font" Target="fonts/ProximaNova-boldItalic.fntdata"/><Relationship Id="rId44" Type="http://schemas.openxmlformats.org/officeDocument/2006/relationships/font" Target="fonts/SourceCodePro-regular.fntdata"/><Relationship Id="rId43" Type="http://schemas.openxmlformats.org/officeDocument/2006/relationships/font" Target="fonts/AmaticSC-bold.fntdata"/><Relationship Id="rId46" Type="http://schemas.openxmlformats.org/officeDocument/2006/relationships/font" Target="fonts/SourceCodePro-italic.fntdata"/><Relationship Id="rId45" Type="http://schemas.openxmlformats.org/officeDocument/2006/relationships/font" Target="fonts/SourceCodePr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ProximaNovaSemibold-regular.fntdata"/><Relationship Id="rId47" Type="http://schemas.openxmlformats.org/officeDocument/2006/relationships/font" Target="fonts/SourceCodePro-boldItalic.fntdata"/><Relationship Id="rId49" Type="http://schemas.openxmlformats.org/officeDocument/2006/relationships/font" Target="fonts/ProximaNovaSemibold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font" Target="fonts/ProximaNova-bold.fntdata"/><Relationship Id="rId38" Type="http://schemas.openxmlformats.org/officeDocument/2006/relationships/font" Target="fonts/ProximaNova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BreeSerif-regular.fntdata"/><Relationship Id="rId50" Type="http://schemas.openxmlformats.org/officeDocument/2006/relationships/font" Target="fonts/ProximaNovaSemibold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65606e86e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65606e86e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d3e32dbc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d3e32dbc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65606e86e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65606e86e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65606e86e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65606e86e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65606e86e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65606e86e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65606e86e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65606e86e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65606e86e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65606e86e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65606e86e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65606e86e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65606e86e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65606e86e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65606e86e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65606e86e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65606e8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65606e8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65606e86e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65606e86e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65606e86e_5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65606e86e_5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6d2ffa4060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6d2ffa4060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64320ccc5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64320ccc5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65606e86e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65606e86e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65606e86e_6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65606e86e_6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65606e86e_6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765606e86e_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65606e86e_6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65606e86e_6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65606e86e_6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65606e86e_6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65606e86e_6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65606e86e_6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64320ccc5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64320ccc5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d2ffa4060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d2ffa4060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65606e86e_6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65606e86e_6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64320ccc5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64320ccc5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64320ccc5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64320ccc5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d2ffa4060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d2ffa4060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d3e32db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d3e32db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65606e86e_6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65606e86e_6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65606e86e_5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65606e86e_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doi.org/10.1080/01431160410001709976" TargetMode="External"/><Relationship Id="rId4" Type="http://schemas.openxmlformats.org/officeDocument/2006/relationships/hyperlink" Target="http://dx.doi.org/10.3390/rs8100868.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13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5485425" y="0"/>
            <a:ext cx="4089600" cy="20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          BBM406 PROJECT</a:t>
            </a:r>
            <a:endParaRPr b="1" sz="26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6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              MALEK BABA</a:t>
            </a:r>
            <a:endParaRPr b="1" i="1" sz="26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6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          EZGİ NAZ GÜNGÖR</a:t>
            </a:r>
            <a:endParaRPr b="1" i="1" sz="26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6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      FATMA  NİSA  HOPCU</a:t>
            </a:r>
            <a:endParaRPr b="1" i="1" sz="26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6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208125" y="3701525"/>
            <a:ext cx="2913600" cy="14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0" y="0"/>
            <a:ext cx="4444800" cy="24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DASM</a:t>
            </a:r>
            <a:endParaRPr b="1" i="1" sz="36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/>
        </p:nvSpPr>
        <p:spPr>
          <a:xfrm>
            <a:off x="143225" y="169275"/>
            <a:ext cx="8802600" cy="48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8" name="Google Shape;118;p22"/>
          <p:cNvSpPr txBox="1"/>
          <p:nvPr/>
        </p:nvSpPr>
        <p:spPr>
          <a:xfrm>
            <a:off x="286475" y="260425"/>
            <a:ext cx="8659200" cy="47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Evaluation And Results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50" y="923563"/>
            <a:ext cx="6283551" cy="366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/>
        </p:nvSpPr>
        <p:spPr>
          <a:xfrm>
            <a:off x="6961800" y="517425"/>
            <a:ext cx="1898700" cy="42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First DataSet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9885A"/>
                </a:solidFill>
              </a:rPr>
              <a:t>(65 15 20)</a:t>
            </a:r>
            <a:endParaRPr sz="1200">
              <a:solidFill>
                <a:srgbClr val="09885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VGG16 Architecture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Adam Optimizer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Learning rate 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0.005</a:t>
            </a:r>
            <a:endParaRPr sz="1200">
              <a:solidFill>
                <a:srgbClr val="09885A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epoch 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32</a:t>
            </a:r>
            <a:endParaRPr sz="1200">
              <a:solidFill>
                <a:srgbClr val="09885A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batchsize 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64</a:t>
            </a:r>
            <a:endParaRPr sz="1200">
              <a:solidFill>
                <a:srgbClr val="09885A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Train Acc =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  57.114</a:t>
            </a:r>
            <a:endParaRPr sz="1200">
              <a:solidFill>
                <a:srgbClr val="09885A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Validation Acc 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60. 965</a:t>
            </a:r>
            <a:endParaRPr sz="1200">
              <a:solidFill>
                <a:srgbClr val="09885A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Test Acc =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 71. 104</a:t>
            </a:r>
            <a:endParaRPr sz="1200">
              <a:solidFill>
                <a:srgbClr val="09885A"/>
              </a:solidFill>
              <a:highlight>
                <a:srgbClr val="FFFFF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/>
        </p:nvSpPr>
        <p:spPr>
          <a:xfrm>
            <a:off x="143225" y="169275"/>
            <a:ext cx="8802600" cy="48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6" name="Google Shape;126;p23"/>
          <p:cNvSpPr txBox="1"/>
          <p:nvPr/>
        </p:nvSpPr>
        <p:spPr>
          <a:xfrm>
            <a:off x="286475" y="260425"/>
            <a:ext cx="8659200" cy="47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Evaluation</a:t>
            </a:r>
            <a:r>
              <a:rPr b="1" lang="en" sz="2600"/>
              <a:t> And Results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</p:txBody>
      </p:sp>
      <p:sp>
        <p:nvSpPr>
          <p:cNvPr id="127" name="Google Shape;127;p23"/>
          <p:cNvSpPr txBox="1"/>
          <p:nvPr/>
        </p:nvSpPr>
        <p:spPr>
          <a:xfrm>
            <a:off x="6961800" y="517425"/>
            <a:ext cx="1898700" cy="42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First DataSet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9885A"/>
                </a:solidFill>
              </a:rPr>
              <a:t>(65 15 20)</a:t>
            </a:r>
            <a:endParaRPr sz="1200">
              <a:solidFill>
                <a:srgbClr val="09885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AlexNet Architecture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Adam </a:t>
            </a:r>
            <a:r>
              <a:rPr lang="en" sz="1200"/>
              <a:t>Optimizer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Learning rate 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0.005</a:t>
            </a:r>
            <a:endParaRPr sz="1200">
              <a:solidFill>
                <a:srgbClr val="09885A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epoch 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32</a:t>
            </a:r>
            <a:endParaRPr sz="1200">
              <a:solidFill>
                <a:srgbClr val="09885A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batchsize 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64</a:t>
            </a:r>
            <a:endParaRPr sz="1200">
              <a:solidFill>
                <a:srgbClr val="09885A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Train Acc =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  50.802</a:t>
            </a:r>
            <a:endParaRPr sz="1200">
              <a:solidFill>
                <a:srgbClr val="09885A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Validation Acc 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53.877</a:t>
            </a:r>
            <a:endParaRPr sz="1200">
              <a:solidFill>
                <a:srgbClr val="09885A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Test Acc 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56.169</a:t>
            </a:r>
            <a:endParaRPr sz="1200">
              <a:solidFill>
                <a:srgbClr val="09885A"/>
              </a:solidFill>
              <a:highlight>
                <a:srgbClr val="FFFFF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25" y="924225"/>
            <a:ext cx="6283575" cy="36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/>
        </p:nvSpPr>
        <p:spPr>
          <a:xfrm>
            <a:off x="143225" y="169275"/>
            <a:ext cx="8802600" cy="48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4" name="Google Shape;134;p24"/>
          <p:cNvSpPr txBox="1"/>
          <p:nvPr/>
        </p:nvSpPr>
        <p:spPr>
          <a:xfrm>
            <a:off x="286475" y="260425"/>
            <a:ext cx="8659200" cy="47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Evaluation And Results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</p:txBody>
      </p:sp>
      <p:sp>
        <p:nvSpPr>
          <p:cNvPr id="135" name="Google Shape;135;p24"/>
          <p:cNvSpPr txBox="1"/>
          <p:nvPr/>
        </p:nvSpPr>
        <p:spPr>
          <a:xfrm>
            <a:off x="6961800" y="517425"/>
            <a:ext cx="1898700" cy="42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Extended </a:t>
            </a:r>
            <a:r>
              <a:rPr lang="en" sz="1200"/>
              <a:t>DataSet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9885A"/>
                </a:solidFill>
              </a:rPr>
              <a:t>(80 10 10)</a:t>
            </a:r>
            <a:endParaRPr sz="1200">
              <a:solidFill>
                <a:srgbClr val="09885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VGG Architecture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SGD Optimizer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Learning rate 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0.001</a:t>
            </a:r>
            <a:endParaRPr sz="1200">
              <a:solidFill>
                <a:srgbClr val="09885A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epoch 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32</a:t>
            </a:r>
            <a:endParaRPr sz="1200">
              <a:solidFill>
                <a:srgbClr val="09885A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batchsize 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32</a:t>
            </a:r>
            <a:endParaRPr sz="1200">
              <a:solidFill>
                <a:srgbClr val="09885A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Train Acc =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  50.364</a:t>
            </a:r>
            <a:endParaRPr sz="1200">
              <a:solidFill>
                <a:srgbClr val="09885A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Validation Acc 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52.212</a:t>
            </a:r>
            <a:endParaRPr sz="1200">
              <a:solidFill>
                <a:srgbClr val="09885A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Test Acc =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 58.064</a:t>
            </a:r>
            <a:endParaRPr sz="1200">
              <a:solidFill>
                <a:srgbClr val="09885A"/>
              </a:solidFill>
              <a:highlight>
                <a:srgbClr val="FFFFF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475" y="943050"/>
            <a:ext cx="6333774" cy="3642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/>
        </p:nvSpPr>
        <p:spPr>
          <a:xfrm>
            <a:off x="143225" y="169275"/>
            <a:ext cx="8802600" cy="48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2" name="Google Shape;142;p25"/>
          <p:cNvSpPr txBox="1"/>
          <p:nvPr/>
        </p:nvSpPr>
        <p:spPr>
          <a:xfrm>
            <a:off x="286475" y="260425"/>
            <a:ext cx="8659200" cy="47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Evaluation And Results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</p:txBody>
      </p:sp>
      <p:sp>
        <p:nvSpPr>
          <p:cNvPr id="143" name="Google Shape;143;p25"/>
          <p:cNvSpPr txBox="1"/>
          <p:nvPr/>
        </p:nvSpPr>
        <p:spPr>
          <a:xfrm>
            <a:off x="6961800" y="517425"/>
            <a:ext cx="1898700" cy="42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Extended DataSet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9885A"/>
                </a:solidFill>
              </a:rPr>
              <a:t>(80 10 10)</a:t>
            </a:r>
            <a:endParaRPr sz="1200">
              <a:solidFill>
                <a:srgbClr val="09885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VGG Architecture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SGD Optimizer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Learning rate 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0.001</a:t>
            </a:r>
            <a:endParaRPr sz="1200">
              <a:solidFill>
                <a:srgbClr val="09885A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epoch 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64</a:t>
            </a:r>
            <a:endParaRPr sz="1200">
              <a:solidFill>
                <a:srgbClr val="09885A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batchsize 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32</a:t>
            </a:r>
            <a:endParaRPr sz="1200">
              <a:solidFill>
                <a:srgbClr val="09885A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Train Acc =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  56.184</a:t>
            </a:r>
            <a:endParaRPr sz="1200">
              <a:solidFill>
                <a:srgbClr val="09885A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Validation Acc 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58.112</a:t>
            </a:r>
            <a:endParaRPr sz="1200">
              <a:solidFill>
                <a:srgbClr val="09885A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Test Acc =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 60.968</a:t>
            </a:r>
            <a:endParaRPr sz="1200">
              <a:solidFill>
                <a:srgbClr val="09885A"/>
              </a:solidFill>
              <a:highlight>
                <a:srgbClr val="FFFFF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925" y="943325"/>
            <a:ext cx="6144375" cy="361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/>
        </p:nvSpPr>
        <p:spPr>
          <a:xfrm>
            <a:off x="143225" y="169275"/>
            <a:ext cx="8802600" cy="48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0" name="Google Shape;150;p26"/>
          <p:cNvSpPr txBox="1"/>
          <p:nvPr/>
        </p:nvSpPr>
        <p:spPr>
          <a:xfrm>
            <a:off x="286475" y="260425"/>
            <a:ext cx="8659200" cy="47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Evaluation And Results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</p:txBody>
      </p:sp>
      <p:sp>
        <p:nvSpPr>
          <p:cNvPr id="151" name="Google Shape;151;p26"/>
          <p:cNvSpPr txBox="1"/>
          <p:nvPr/>
        </p:nvSpPr>
        <p:spPr>
          <a:xfrm>
            <a:off x="6961800" y="517425"/>
            <a:ext cx="1898700" cy="42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Extended DataSet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9885A"/>
                </a:solidFill>
              </a:rPr>
              <a:t>(80 10 10)</a:t>
            </a:r>
            <a:endParaRPr sz="1200">
              <a:solidFill>
                <a:srgbClr val="09885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VGG Architecture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SGD Optimizer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Learning rate 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0.005</a:t>
            </a:r>
            <a:endParaRPr sz="1200">
              <a:solidFill>
                <a:srgbClr val="09885A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epoch 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64</a:t>
            </a:r>
            <a:endParaRPr sz="1200">
              <a:solidFill>
                <a:srgbClr val="09885A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batchsize 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64</a:t>
            </a:r>
            <a:endParaRPr sz="1200">
              <a:solidFill>
                <a:srgbClr val="09885A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Train Acc =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  61.722</a:t>
            </a:r>
            <a:endParaRPr sz="1200">
              <a:solidFill>
                <a:srgbClr val="09885A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Validation Acc 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61.947</a:t>
            </a:r>
            <a:endParaRPr sz="1200">
              <a:solidFill>
                <a:srgbClr val="09885A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Test Acc =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 61.935</a:t>
            </a:r>
            <a:endParaRPr sz="1200">
              <a:solidFill>
                <a:srgbClr val="09885A"/>
              </a:solidFill>
              <a:highlight>
                <a:srgbClr val="FFFFF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625" y="993125"/>
            <a:ext cx="6273624" cy="361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/>
        </p:nvSpPr>
        <p:spPr>
          <a:xfrm>
            <a:off x="143225" y="169275"/>
            <a:ext cx="8802600" cy="48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8" name="Google Shape;158;p27"/>
          <p:cNvSpPr txBox="1"/>
          <p:nvPr/>
        </p:nvSpPr>
        <p:spPr>
          <a:xfrm>
            <a:off x="286475" y="260425"/>
            <a:ext cx="8659200" cy="47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Evaluation And Results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</p:txBody>
      </p:sp>
      <p:sp>
        <p:nvSpPr>
          <p:cNvPr id="159" name="Google Shape;159;p27"/>
          <p:cNvSpPr txBox="1"/>
          <p:nvPr/>
        </p:nvSpPr>
        <p:spPr>
          <a:xfrm>
            <a:off x="6961800" y="517425"/>
            <a:ext cx="1898700" cy="42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Extended DataSet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9885A"/>
                </a:solidFill>
              </a:rPr>
              <a:t>(80 10 10)</a:t>
            </a:r>
            <a:endParaRPr sz="1200">
              <a:solidFill>
                <a:srgbClr val="09885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AlexNet Architecture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SGD Optimizer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Learning rate 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0.001</a:t>
            </a:r>
            <a:endParaRPr sz="1200">
              <a:solidFill>
                <a:srgbClr val="09885A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epoch 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32</a:t>
            </a:r>
            <a:endParaRPr sz="1200">
              <a:solidFill>
                <a:srgbClr val="09885A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batchsize 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64</a:t>
            </a:r>
            <a:endParaRPr sz="1200">
              <a:solidFill>
                <a:srgbClr val="09885A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Train Acc =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  45.958</a:t>
            </a:r>
            <a:endParaRPr sz="1200">
              <a:solidFill>
                <a:srgbClr val="09885A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Validation Acc 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45.723</a:t>
            </a:r>
            <a:endParaRPr sz="1200">
              <a:solidFill>
                <a:srgbClr val="09885A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Test Acc =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 50.645</a:t>
            </a:r>
            <a:endParaRPr sz="1200">
              <a:solidFill>
                <a:srgbClr val="09885A"/>
              </a:solidFill>
              <a:highlight>
                <a:srgbClr val="FFFFF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200" y="911475"/>
            <a:ext cx="6281274" cy="365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/>
        </p:nvSpPr>
        <p:spPr>
          <a:xfrm>
            <a:off x="143225" y="169275"/>
            <a:ext cx="8802600" cy="48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66" name="Google Shape;166;p28"/>
          <p:cNvSpPr txBox="1"/>
          <p:nvPr/>
        </p:nvSpPr>
        <p:spPr>
          <a:xfrm>
            <a:off x="286475" y="260425"/>
            <a:ext cx="8659200" cy="47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Evaluation And Results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</p:txBody>
      </p:sp>
      <p:sp>
        <p:nvSpPr>
          <p:cNvPr id="167" name="Google Shape;167;p28"/>
          <p:cNvSpPr txBox="1"/>
          <p:nvPr/>
        </p:nvSpPr>
        <p:spPr>
          <a:xfrm>
            <a:off x="6961800" y="517425"/>
            <a:ext cx="1898700" cy="42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Extended DataSet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9885A"/>
                </a:solidFill>
              </a:rPr>
              <a:t>(80 10 10)</a:t>
            </a:r>
            <a:endParaRPr sz="1200">
              <a:solidFill>
                <a:srgbClr val="09885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AlexNet Architecture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SGD Optimizer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Learning rate 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0.001</a:t>
            </a:r>
            <a:endParaRPr sz="1200">
              <a:solidFill>
                <a:srgbClr val="09885A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epoch 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32</a:t>
            </a:r>
            <a:endParaRPr sz="1200">
              <a:solidFill>
                <a:srgbClr val="09885A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batchsize 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32</a:t>
            </a:r>
            <a:endParaRPr sz="1200">
              <a:solidFill>
                <a:srgbClr val="09885A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Train Acc =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  51.293</a:t>
            </a:r>
            <a:endParaRPr sz="1200">
              <a:solidFill>
                <a:srgbClr val="09885A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Validation Acc 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48.967</a:t>
            </a:r>
            <a:endParaRPr sz="1200">
              <a:solidFill>
                <a:srgbClr val="09885A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Test Acc =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 53.226</a:t>
            </a:r>
            <a:endParaRPr sz="1200">
              <a:solidFill>
                <a:srgbClr val="09885A"/>
              </a:solidFill>
              <a:highlight>
                <a:srgbClr val="FFFFF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975" y="934278"/>
            <a:ext cx="6284526" cy="367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/>
        </p:nvSpPr>
        <p:spPr>
          <a:xfrm>
            <a:off x="143225" y="169275"/>
            <a:ext cx="8802600" cy="48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4" name="Google Shape;174;p29"/>
          <p:cNvSpPr txBox="1"/>
          <p:nvPr/>
        </p:nvSpPr>
        <p:spPr>
          <a:xfrm>
            <a:off x="286475" y="260425"/>
            <a:ext cx="8659200" cy="47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Evaluation And Results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</p:txBody>
      </p:sp>
      <p:sp>
        <p:nvSpPr>
          <p:cNvPr id="175" name="Google Shape;175;p29"/>
          <p:cNvSpPr txBox="1"/>
          <p:nvPr/>
        </p:nvSpPr>
        <p:spPr>
          <a:xfrm>
            <a:off x="6961800" y="517425"/>
            <a:ext cx="1898700" cy="42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Extended DataSet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9885A"/>
                </a:solidFill>
              </a:rPr>
              <a:t>(80 10 10)</a:t>
            </a:r>
            <a:endParaRPr sz="1200">
              <a:solidFill>
                <a:srgbClr val="09885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ResNet101 Architecture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SGD Optimizer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Learning rate 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0.001</a:t>
            </a:r>
            <a:endParaRPr sz="1200">
              <a:solidFill>
                <a:srgbClr val="09885A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epoch 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32</a:t>
            </a:r>
            <a:endParaRPr sz="1200">
              <a:solidFill>
                <a:srgbClr val="09885A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batchsize 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32</a:t>
            </a:r>
            <a:endParaRPr sz="1200">
              <a:solidFill>
                <a:srgbClr val="09885A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Train Acc =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  74.147</a:t>
            </a:r>
            <a:endParaRPr sz="1200">
              <a:solidFill>
                <a:srgbClr val="09885A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Validation Acc 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61.264</a:t>
            </a:r>
            <a:endParaRPr sz="1200">
              <a:solidFill>
                <a:srgbClr val="09885A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Test Acc =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 56.077</a:t>
            </a:r>
            <a:endParaRPr sz="1200">
              <a:solidFill>
                <a:srgbClr val="09885A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E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76" name="Google Shape;1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475" y="949100"/>
            <a:ext cx="6343825" cy="361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/>
        </p:nvSpPr>
        <p:spPr>
          <a:xfrm>
            <a:off x="143225" y="169275"/>
            <a:ext cx="8802600" cy="48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2" name="Google Shape;182;p30"/>
          <p:cNvSpPr txBox="1"/>
          <p:nvPr/>
        </p:nvSpPr>
        <p:spPr>
          <a:xfrm>
            <a:off x="286475" y="260425"/>
            <a:ext cx="8659200" cy="47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Evaluation And Results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</p:txBody>
      </p:sp>
      <p:sp>
        <p:nvSpPr>
          <p:cNvPr id="183" name="Google Shape;183;p30"/>
          <p:cNvSpPr txBox="1"/>
          <p:nvPr/>
        </p:nvSpPr>
        <p:spPr>
          <a:xfrm>
            <a:off x="6961800" y="517425"/>
            <a:ext cx="1898700" cy="42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Extended DataSet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9885A"/>
                </a:solidFill>
              </a:rPr>
              <a:t>(80 10 10)</a:t>
            </a:r>
            <a:endParaRPr sz="1200">
              <a:solidFill>
                <a:srgbClr val="09885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ResNet101 Architecture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SGD Optimizer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Learning rate 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0.001</a:t>
            </a:r>
            <a:endParaRPr sz="1200">
              <a:solidFill>
                <a:srgbClr val="09885A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epoch 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16</a:t>
            </a:r>
            <a:endParaRPr sz="1200">
              <a:solidFill>
                <a:srgbClr val="09885A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batchsize 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32</a:t>
            </a:r>
            <a:endParaRPr sz="1200">
              <a:solidFill>
                <a:srgbClr val="09885A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Train Acc =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  62.737</a:t>
            </a:r>
            <a:endParaRPr sz="1200">
              <a:solidFill>
                <a:srgbClr val="09885A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Validation Acc 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62.637</a:t>
            </a:r>
            <a:endParaRPr sz="1200">
              <a:solidFill>
                <a:srgbClr val="09885A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Test Acc =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 58.287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84" name="Google Shape;1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800" y="912950"/>
            <a:ext cx="6264449" cy="363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/>
        </p:nvSpPr>
        <p:spPr>
          <a:xfrm>
            <a:off x="143225" y="169275"/>
            <a:ext cx="8802600" cy="48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90" name="Google Shape;190;p31"/>
          <p:cNvSpPr txBox="1"/>
          <p:nvPr/>
        </p:nvSpPr>
        <p:spPr>
          <a:xfrm>
            <a:off x="286475" y="260425"/>
            <a:ext cx="8659200" cy="47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Evaluation And Results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</p:txBody>
      </p:sp>
      <p:sp>
        <p:nvSpPr>
          <p:cNvPr id="191" name="Google Shape;191;p31"/>
          <p:cNvSpPr txBox="1"/>
          <p:nvPr/>
        </p:nvSpPr>
        <p:spPr>
          <a:xfrm>
            <a:off x="6961800" y="517425"/>
            <a:ext cx="1898700" cy="42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Extended DataSet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9885A"/>
                </a:solidFill>
              </a:rPr>
              <a:t>(80 10 10)</a:t>
            </a:r>
            <a:endParaRPr sz="1200">
              <a:solidFill>
                <a:srgbClr val="09885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ResNet50 Architecture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SGD Optimizer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Learning rate 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0.001</a:t>
            </a:r>
            <a:endParaRPr sz="1200">
              <a:solidFill>
                <a:srgbClr val="09885A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epoch 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16</a:t>
            </a:r>
            <a:endParaRPr sz="1200">
              <a:solidFill>
                <a:srgbClr val="09885A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batchsize 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32</a:t>
            </a:r>
            <a:endParaRPr sz="1200">
              <a:solidFill>
                <a:srgbClr val="09885A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Train Acc =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  61.402</a:t>
            </a:r>
            <a:endParaRPr sz="1200">
              <a:solidFill>
                <a:srgbClr val="09885A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Validation Acc 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61.078</a:t>
            </a:r>
            <a:endParaRPr sz="1200">
              <a:solidFill>
                <a:srgbClr val="09885A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Test Acc =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 62.329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92" name="Google Shape;1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025" y="908850"/>
            <a:ext cx="6291691" cy="36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Arial"/>
                <a:ea typeface="Arial"/>
                <a:cs typeface="Arial"/>
                <a:sym typeface="Arial"/>
              </a:rPr>
              <a:t>What’s Damage Assessment?</a:t>
            </a:r>
            <a:endParaRPr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Damage assessment is calculating the severity of the damage after disasters or just detecting if there’s any.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Damage assessment is an important task for governments and civil organizations, especially after high intensity disasters that affect large areas.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DASM</a:t>
            </a:r>
            <a:endParaRPr b="1" i="1" sz="36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/>
        </p:nvSpPr>
        <p:spPr>
          <a:xfrm>
            <a:off x="143225" y="169275"/>
            <a:ext cx="8802600" cy="48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98" name="Google Shape;198;p32"/>
          <p:cNvSpPr txBox="1"/>
          <p:nvPr/>
        </p:nvSpPr>
        <p:spPr>
          <a:xfrm>
            <a:off x="286475" y="260425"/>
            <a:ext cx="8659200" cy="47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Evaluation And Results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</p:txBody>
      </p:sp>
      <p:sp>
        <p:nvSpPr>
          <p:cNvPr id="199" name="Google Shape;199;p32"/>
          <p:cNvSpPr txBox="1"/>
          <p:nvPr/>
        </p:nvSpPr>
        <p:spPr>
          <a:xfrm>
            <a:off x="6961800" y="517425"/>
            <a:ext cx="1898700" cy="42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Extended DataSet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9885A"/>
                </a:solidFill>
              </a:rPr>
              <a:t>(65 15 20)</a:t>
            </a:r>
            <a:endParaRPr sz="1200">
              <a:solidFill>
                <a:srgbClr val="09885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885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Without Mild Classes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ResNet50 Architecture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SGD Optimizer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Learning rate 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0.001</a:t>
            </a:r>
            <a:endParaRPr sz="1200">
              <a:solidFill>
                <a:srgbClr val="09885A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epoch 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32</a:t>
            </a:r>
            <a:endParaRPr sz="1200">
              <a:solidFill>
                <a:srgbClr val="09885A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batchsize 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32</a:t>
            </a:r>
            <a:endParaRPr sz="1200">
              <a:solidFill>
                <a:srgbClr val="09885A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Train Acc =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  80.907</a:t>
            </a:r>
            <a:endParaRPr sz="1200">
              <a:solidFill>
                <a:srgbClr val="09885A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Validation Acc 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74.638</a:t>
            </a:r>
            <a:endParaRPr sz="1200">
              <a:solidFill>
                <a:srgbClr val="09885A"/>
              </a:solidFill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</a:rPr>
              <a:t>Test Acc =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</a:rPr>
              <a:t> 74.452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00" name="Google Shape;2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475" y="940275"/>
            <a:ext cx="6363899" cy="362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/>
        </p:nvSpPr>
        <p:spPr>
          <a:xfrm>
            <a:off x="148650" y="89200"/>
            <a:ext cx="8995500" cy="50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Results </a:t>
            </a:r>
            <a:endParaRPr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Bag of words </a:t>
            </a:r>
            <a:r>
              <a:rPr lang="en" sz="2000"/>
              <a:t>performance</a:t>
            </a:r>
            <a:r>
              <a:rPr lang="en" sz="2000"/>
              <a:t> </a:t>
            </a:r>
            <a:r>
              <a:rPr lang="en" sz="2000"/>
              <a:t>decreased</a:t>
            </a:r>
            <a:r>
              <a:rPr lang="en" sz="2000"/>
              <a:t> when the data is </a:t>
            </a:r>
            <a:r>
              <a:rPr lang="en" sz="2000"/>
              <a:t>increased</a:t>
            </a:r>
            <a:r>
              <a:rPr lang="en" sz="2000"/>
              <a:t> (large number of </a:t>
            </a:r>
            <a:r>
              <a:rPr lang="en" sz="2000"/>
              <a:t>noise).</a:t>
            </a:r>
            <a:endParaRPr sz="20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Deep learning models </a:t>
            </a:r>
            <a:r>
              <a:rPr lang="en" sz="2000"/>
              <a:t>performance</a:t>
            </a:r>
            <a:r>
              <a:rPr lang="en" sz="2000"/>
              <a:t> was almost the same </a:t>
            </a:r>
            <a:r>
              <a:rPr lang="en" sz="2000"/>
              <a:t>after</a:t>
            </a:r>
            <a:r>
              <a:rPr lang="en" sz="2000"/>
              <a:t> we enlarged the dataset.</a:t>
            </a:r>
            <a:endParaRPr sz="20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Fine Tuning</a:t>
            </a:r>
            <a:r>
              <a:rPr lang="en" sz="2000"/>
              <a:t> the entire model or just training the final layer, gave us almost the same results.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	</a:t>
            </a:r>
            <a:endParaRPr b="1"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/>
        </p:nvSpPr>
        <p:spPr>
          <a:xfrm>
            <a:off x="44163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Strengths and Weaknesses</a:t>
            </a:r>
            <a:endParaRPr sz="3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aphicFrame>
        <p:nvGraphicFramePr>
          <p:cNvPr id="211" name="Google Shape;211;p34"/>
          <p:cNvGraphicFramePr/>
          <p:nvPr/>
        </p:nvGraphicFramePr>
        <p:xfrm>
          <a:off x="326238" y="6751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{25FD5021-799B-42EF-B1DD-800A726C8702}</a:tableStyleId>
              </a:tblPr>
              <a:tblGrid>
                <a:gridCol w="2810350"/>
                <a:gridCol w="2787500"/>
                <a:gridCol w="2833225"/>
              </a:tblGrid>
              <a:tr h="1178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     </a:t>
                      </a:r>
                      <a:endParaRPr sz="2400"/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 </a:t>
                      </a:r>
                      <a:r>
                        <a:rPr lang="en" sz="2400"/>
                        <a:t>Strengths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        </a:t>
                      </a:r>
                      <a:endParaRPr sz="2400"/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W</a:t>
                      </a:r>
                      <a:r>
                        <a:rPr lang="en" sz="2400"/>
                        <a:t>eaknesses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14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Dataset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Small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14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Supported Categories</a:t>
                      </a:r>
                      <a:r>
                        <a:rPr lang="en"/>
                        <a:t>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Very Few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5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Methodology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Different</a:t>
                      </a:r>
                      <a:r>
                        <a:rPr lang="en"/>
                        <a:t> and broad methods are tried and tested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49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Accuracy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Good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Good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42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Usability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Usable than other approaches that utilize </a:t>
                      </a:r>
                      <a:r>
                        <a:rPr lang="en"/>
                        <a:t>Satellite</a:t>
                      </a:r>
                      <a:r>
                        <a:rPr lang="en"/>
                        <a:t> or UAV images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Varying point-of-view of the images makes it harder to predict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Arial"/>
                <a:ea typeface="Arial"/>
                <a:cs typeface="Arial"/>
                <a:sym typeface="Arial"/>
              </a:rPr>
              <a:t>Related Work </a:t>
            </a:r>
            <a:endParaRPr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Damage assessment and disaster response are subjects that are researched for a long time, however with the success of neural networks there has been an increase in the studies.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Arial"/>
                <a:ea typeface="Arial"/>
                <a:cs typeface="Arial"/>
                <a:sym typeface="Arial"/>
              </a:rPr>
              <a:t>Earlier Studies</a:t>
            </a:r>
            <a:endParaRPr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Edge detection method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300" y="1660450"/>
            <a:ext cx="5258699" cy="334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Arial"/>
                <a:ea typeface="Arial"/>
                <a:cs typeface="Arial"/>
                <a:sym typeface="Arial"/>
              </a:rPr>
              <a:t>Earlier Studies</a:t>
            </a:r>
            <a:endParaRPr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Edge detection method: Detecting buildings and their shadows.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325" y="1807550"/>
            <a:ext cx="5663575" cy="314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Arial"/>
                <a:ea typeface="Arial"/>
                <a:cs typeface="Arial"/>
                <a:sym typeface="Arial"/>
              </a:rPr>
              <a:t>Recent Studies</a:t>
            </a:r>
            <a:endParaRPr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Disaster specific datasets (Hurricane Matthew, Typhoon Ruby etc.),  satellite imagery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Classification &amp; Object Detection with CNNs (low to high damage)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processing methods (such as masking)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93" y="-77350"/>
            <a:ext cx="872081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703" y="0"/>
            <a:ext cx="64716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4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186" y="292850"/>
            <a:ext cx="7441622" cy="444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Arial"/>
                <a:ea typeface="Arial"/>
                <a:cs typeface="Arial"/>
                <a:sym typeface="Arial"/>
              </a:rPr>
              <a:t>Why Damage Assessment?</a:t>
            </a:r>
            <a:endParaRPr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Understanding the intensity of a disaster helps to organize relief efforts.  But estimating the damage</a:t>
            </a: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requires a lot of time and resources.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case of emergency response, it is important for early responders to know the type &amp; location of the damage at the time of crisis.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/>
          <p:nvPr/>
        </p:nvSpPr>
        <p:spPr>
          <a:xfrm>
            <a:off x="150650" y="138750"/>
            <a:ext cx="8872800" cy="47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Future</a:t>
            </a:r>
            <a:r>
              <a:rPr lang="en" sz="4200"/>
              <a:t> Directions</a:t>
            </a:r>
            <a:endParaRPr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Collecting</a:t>
            </a:r>
            <a:r>
              <a:rPr lang="en" sz="2000"/>
              <a:t> a better dataset in terms of image count and quality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Using </a:t>
            </a:r>
            <a:r>
              <a:rPr lang="en" sz="2000"/>
              <a:t>multi</a:t>
            </a:r>
            <a:r>
              <a:rPr lang="en" sz="2000"/>
              <a:t>-task learning instead of single-task learning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Using more class categories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Arial"/>
                <a:ea typeface="Arial"/>
                <a:cs typeface="Arial"/>
                <a:sym typeface="Arial"/>
              </a:rPr>
              <a:t>References</a:t>
            </a:r>
            <a:endParaRPr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4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Turker,   M.  and  San,   B.  T.Detection  of  collapsed buildings  caused  by  the  1999  Izmit,   Turkey  earthquake  through  digital  analysis  of  post-event  aerial photographs,  2004.    URL </a:t>
            </a: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https://doi.org/10.1080/01431160410001709976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Nia, K. R. and Mori, G. Building damage assessment using deep learning and ground-level image data, May 2017.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Cooner, A., Shao, Y., and Campbell, J. Detection of urban damage using remote sensing and machine learning algorithms: Revisiting the 2010 Haiti earthquake, Oct 2016.ISSN 2072-4292.   URL </a:t>
            </a: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http://dx.doi.org/10.3390/rs8100868.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Our Approach </a:t>
            </a:r>
            <a:endParaRPr sz="24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. Bag Of Visual Words </a:t>
            </a:r>
            <a:endParaRPr sz="24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	. </a:t>
            </a:r>
            <a:r>
              <a:rPr lang="en" sz="2000">
                <a:solidFill>
                  <a:srgbClr val="222222"/>
                </a:solidFill>
                <a:highlight>
                  <a:srgbClr val="FFFFFF"/>
                </a:highlight>
              </a:rPr>
              <a:t>Oriented FAST and rotated BRIEF (ORB) features</a:t>
            </a:r>
            <a:endParaRPr sz="2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22222"/>
                </a:solidFill>
                <a:highlight>
                  <a:srgbClr val="FFFFFF"/>
                </a:highlight>
              </a:rPr>
              <a:t>	. K-nearest neighbors</a:t>
            </a:r>
            <a:endParaRPr sz="2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. Convolutional Neural Networks</a:t>
            </a:r>
            <a:endParaRPr sz="24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	</a:t>
            </a:r>
            <a:r>
              <a:rPr lang="en" sz="2000"/>
              <a:t>. Transfer learning freezing and fine-tuning</a:t>
            </a:r>
            <a:endParaRPr sz="20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	. Different CNN architectures: AlexNet, VGG and Resnet</a:t>
            </a:r>
            <a:endParaRPr sz="20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88800"/>
            <a:ext cx="8520600" cy="43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Bag Of Visual Words 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3938" y="1077575"/>
            <a:ext cx="5316125" cy="356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/>
        </p:nvSpPr>
        <p:spPr>
          <a:xfrm>
            <a:off x="113100" y="76175"/>
            <a:ext cx="49557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Convolutional neural networks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725" y="1094050"/>
            <a:ext cx="3333275" cy="201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9075" y="1134723"/>
            <a:ext cx="3333275" cy="193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100" y="3534600"/>
            <a:ext cx="7653975" cy="160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/>
        </p:nvSpPr>
        <p:spPr>
          <a:xfrm>
            <a:off x="91150" y="91150"/>
            <a:ext cx="8971800" cy="18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Our Dataset</a:t>
            </a:r>
            <a:endParaRPr b="1"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FFFFE"/>
              </a:highlight>
            </a:endParaRPr>
          </a:p>
          <a:p>
            <a:pPr indent="0" lvl="0" marL="0" rtl="0" algn="l">
              <a:lnSpc>
                <a:spcPct val="129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50" y="905075"/>
            <a:ext cx="4740450" cy="183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7125" y="2903250"/>
            <a:ext cx="4740450" cy="183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215" y="0"/>
            <a:ext cx="612557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/>
        </p:nvSpPr>
        <p:spPr>
          <a:xfrm>
            <a:off x="0" y="0"/>
            <a:ext cx="7180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9" name="Google Shape;109;p21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2400"/>
              <a:t>   </a:t>
            </a:r>
            <a:r>
              <a:rPr lang="en" sz="3000"/>
              <a:t> Bag Of Visual Words + KNN classifier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highlight>
                  <a:srgbClr val="FFFFFF"/>
                </a:highlight>
              </a:rPr>
              <a:t>                                                             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en" sz="1800">
                <a:highlight>
                  <a:srgbClr val="FFFFFF"/>
                </a:highlight>
              </a:rPr>
              <a:t>  </a:t>
            </a:r>
            <a:endParaRPr b="1" sz="1800">
              <a:highlight>
                <a:srgbClr val="FFFFFF"/>
              </a:highlight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FF"/>
                </a:highlight>
              </a:rPr>
              <a:t>                                                                               </a:t>
            </a:r>
            <a:endParaRPr b="1">
              <a:highlight>
                <a:srgbClr val="FFFFFF"/>
              </a:highlight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FF"/>
                </a:highlight>
              </a:rPr>
              <a:t>                                                                                  </a:t>
            </a:r>
            <a:endParaRPr b="1">
              <a:highlight>
                <a:srgbClr val="FFFFFF"/>
              </a:highlight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FF"/>
                </a:highlight>
              </a:rPr>
              <a:t>                                                                                </a:t>
            </a:r>
            <a:endParaRPr b="1">
              <a:highlight>
                <a:srgbClr val="FFFFFF"/>
              </a:highlight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FF"/>
                </a:highlight>
              </a:rPr>
              <a:t>                                                                                 Average accuracy</a:t>
            </a:r>
            <a:r>
              <a:rPr lang="en">
                <a:highlight>
                  <a:srgbClr val="FFFFFF"/>
                </a:highlight>
              </a:rPr>
              <a:t>: %16.25</a:t>
            </a:r>
            <a:endParaRPr>
              <a:highlight>
                <a:srgbClr val="FFFFFF"/>
              </a:highlight>
            </a:endParaRPr>
          </a:p>
          <a:p>
            <a:pPr indent="0" lvl="0" marL="5486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bridge_mid : %11.53</a:t>
            </a:r>
            <a:endParaRPr>
              <a:highlight>
                <a:srgbClr val="FFFFFF"/>
              </a:highlight>
            </a:endParaRPr>
          </a:p>
          <a:p>
            <a:pPr indent="0" lvl="0" marL="5486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road_mid : %13.04</a:t>
            </a:r>
            <a:endParaRPr>
              <a:highlight>
                <a:srgbClr val="FFFFFF"/>
              </a:highlight>
            </a:endParaRPr>
          </a:p>
          <a:p>
            <a:pPr indent="0" lvl="0" marL="5486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bridge_high : %9.52</a:t>
            </a:r>
            <a:endParaRPr>
              <a:highlight>
                <a:srgbClr val="FFFFFF"/>
              </a:highlight>
            </a:endParaRPr>
          </a:p>
          <a:p>
            <a:pPr indent="0" lvl="0" marL="5486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road_low : %20.58</a:t>
            </a:r>
            <a:endParaRPr>
              <a:highlight>
                <a:srgbClr val="FFFFFF"/>
              </a:highlight>
            </a:endParaRPr>
          </a:p>
          <a:p>
            <a:pPr indent="0" lvl="0" marL="5486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bridge_low : %20.35</a:t>
            </a:r>
            <a:endParaRPr>
              <a:highlight>
                <a:srgbClr val="FFFFFF"/>
              </a:highlight>
            </a:endParaRPr>
          </a:p>
          <a:p>
            <a:pPr indent="0" lvl="0" marL="5486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road_high : %12.28</a:t>
            </a:r>
            <a:endParaRPr>
              <a:highlight>
                <a:srgbClr val="FFFFFF"/>
              </a:highlight>
            </a:endParaRPr>
          </a:p>
          <a:p>
            <a:pPr indent="0" lvl="0" marL="5486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building_low : %23.15</a:t>
            </a:r>
            <a:endParaRPr>
              <a:highlight>
                <a:srgbClr val="FFFFFF"/>
              </a:highlight>
            </a:endParaRPr>
          </a:p>
          <a:p>
            <a:pPr indent="0" lvl="0" marL="5486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building_mid : %3.12</a:t>
            </a:r>
            <a:endParaRPr>
              <a:highlight>
                <a:srgbClr val="FFFFFF"/>
              </a:highlight>
            </a:endParaRPr>
          </a:p>
          <a:p>
            <a:pPr indent="0" lvl="0" marL="5486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building_high : %12.64</a:t>
            </a:r>
            <a:endParaRPr>
              <a:highlight>
                <a:srgbClr val="FFFFFF"/>
              </a:highlight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0" name="Google Shape;110;p21"/>
          <p:cNvSpPr txBox="1"/>
          <p:nvPr/>
        </p:nvSpPr>
        <p:spPr>
          <a:xfrm>
            <a:off x="5457300" y="606475"/>
            <a:ext cx="3686700" cy="25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Average accuracy</a:t>
            </a:r>
            <a:r>
              <a:rPr lang="en"/>
              <a:t>: %85.00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bridge_low  : %78.57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/>
              <a:t>ridge_high : %89.36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bridge_mid :  %74.19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oad_low :    %84.44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road_mid :    %89.65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oad_high :   %84.61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/>
              <a:t>uilding_low : %86.89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/>
              <a:t>uilding_mid : %89.47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/>
              <a:t>uilding_high : %84.09</a:t>
            </a:r>
            <a:endParaRPr/>
          </a:p>
        </p:txBody>
      </p:sp>
      <p:sp>
        <p:nvSpPr>
          <p:cNvPr id="111" name="Google Shape;111;p21"/>
          <p:cNvSpPr txBox="1"/>
          <p:nvPr/>
        </p:nvSpPr>
        <p:spPr>
          <a:xfrm>
            <a:off x="1739275" y="930025"/>
            <a:ext cx="3196200" cy="13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First Dataset  ===&gt;</a:t>
            </a:r>
            <a:endParaRPr b="1" sz="1800"/>
          </a:p>
        </p:txBody>
      </p:sp>
      <p:sp>
        <p:nvSpPr>
          <p:cNvPr id="112" name="Google Shape;112;p21"/>
          <p:cNvSpPr txBox="1"/>
          <p:nvPr/>
        </p:nvSpPr>
        <p:spPr>
          <a:xfrm>
            <a:off x="1769000" y="3174725"/>
            <a:ext cx="2802900" cy="10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Extended Dataset ===&gt;</a:t>
            </a:r>
            <a:endParaRPr b="1"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